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8" d="100"/>
          <a:sy n="98" d="100"/>
        </p:scale>
        <p:origin x="1018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120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20040" cy="514350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8823960" y="0"/>
            <a:ext cx="320040" cy="5143500"/>
          </a:xfrm>
          <a:prstGeom prst="rect">
            <a:avLst/>
          </a:prstGeom>
          <a:solidFill>
            <a:srgbClr val="1E3A28"/>
          </a:solidFill>
          <a:ln w="12700">
            <a:solidFill>
              <a:srgbClr val="1E3A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320040" y="0"/>
            <a:ext cx="8503920" cy="10972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320040" y="5033772"/>
            <a:ext cx="8503920" cy="10972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54880" y="109728"/>
            <a:ext cx="4069080" cy="4924044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4754880" y="109728"/>
            <a:ext cx="4069080" cy="4924044"/>
          </a:xfrm>
          <a:prstGeom prst="rect">
            <a:avLst/>
          </a:prstGeom>
          <a:solidFill>
            <a:srgbClr val="2C1A0E">
              <a:alpha val="60000"/>
            </a:srgbClr>
          </a:solidFill>
          <a:ln w="12700">
            <a:solidFill>
              <a:srgbClr val="2C1A0E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57200" y="640080"/>
            <a:ext cx="4480560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6000" b="1" kern="0" spc="500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USED TO BE</a:t>
            </a:r>
            <a:endParaRPr lang="en-US" sz="6000" dirty="0"/>
          </a:p>
        </p:txBody>
      </p:sp>
      <p:sp>
        <p:nvSpPr>
          <p:cNvPr id="9" name="Shape 6"/>
          <p:cNvSpPr/>
          <p:nvPr/>
        </p:nvSpPr>
        <p:spPr>
          <a:xfrm>
            <a:off x="457200" y="2011680"/>
            <a:ext cx="2926080" cy="6400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457200" y="2176272"/>
            <a:ext cx="43891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7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Story of Black Family,</a:t>
            </a:r>
            <a:endParaRPr lang="en-US" sz="1700" dirty="0"/>
          </a:p>
          <a:p>
            <a:pPr marL="0" indent="0" algn="l">
              <a:buNone/>
            </a:pPr>
            <a:r>
              <a:rPr lang="en-US" sz="17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Resilience &amp; Healing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457200" y="3063240"/>
            <a:ext cx="43891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b="1" kern="0" spc="300" dirty="0">
                <a:solidFill>
                  <a:srgbClr val="8C73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SPONSORSHIP OPPORTUNITY DECK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457200" y="3520440"/>
            <a:ext cx="42062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Written &amp; Produced by Nia Calise Lewis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Directed by Erran Booker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Executive Producer: Dr. Shana D. Lewis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Presented by Off CNTR Productions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457200" y="4526280"/>
            <a:ext cx="1920240" cy="41148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457200" y="4526280"/>
            <a:ext cx="192024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b="1" kern="0" spc="100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NOW IN POST-PRODUCTION</a:t>
            </a:r>
            <a:endParaRPr lang="en-US" sz="800" dirty="0"/>
          </a:p>
        </p:txBody>
      </p:sp>
      <p:sp>
        <p:nvSpPr>
          <p:cNvPr id="15" name="Shape 12"/>
          <p:cNvSpPr/>
          <p:nvPr/>
        </p:nvSpPr>
        <p:spPr>
          <a:xfrm>
            <a:off x="2514600" y="4526280"/>
            <a:ext cx="1554480" cy="411480"/>
          </a:xfrm>
          <a:prstGeom prst="rect">
            <a:avLst/>
          </a:prstGeom>
          <a:solidFill>
            <a:srgbClr val="1E3A28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2514600" y="4526280"/>
            <a:ext cx="1554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800" b="1" kern="0" spc="1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FESTIVAL BOUND</a:t>
            </a:r>
            <a:endParaRPr lang="en-US" sz="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2E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2C1A0E"/>
          </a:solidFill>
          <a:ln w="12700">
            <a:solidFill>
              <a:srgbClr val="2C1A0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960120"/>
            <a:ext cx="9144000" cy="6400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65760" y="164592"/>
            <a:ext cx="841248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FESTIVAL CIRCUIT — WHERE YOUR BRAND TRAVELS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57200" y="109728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i="1" dirty="0">
                <a:solidFill>
                  <a:srgbClr val="1E3A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festival submission costs money. Every accepted screening costs travel. Your sponsorship makes this journey possible — and your brand travels with it.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228600" y="1691640"/>
            <a:ext cx="4206240" cy="141732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228600" y="1691640"/>
            <a:ext cx="420624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3246120" y="1801368"/>
            <a:ext cx="1097280" cy="27432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3246120" y="1801368"/>
            <a:ext cx="10972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PRESTIGE</a:t>
            </a:r>
            <a:endParaRPr lang="en-US" sz="750" dirty="0"/>
          </a:p>
        </p:txBody>
      </p:sp>
      <p:sp>
        <p:nvSpPr>
          <p:cNvPr id="10" name="Text 8"/>
          <p:cNvSpPr/>
          <p:nvPr/>
        </p:nvSpPr>
        <p:spPr>
          <a:xfrm>
            <a:off x="338328" y="1801368"/>
            <a:ext cx="2834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Sundance Film Festival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338328" y="2112264"/>
            <a:ext cx="39776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Park City, Utah  |  January  ·  Sub: ~$55 (early) – $85 (late)  ·  Est. Travel: ~$1,500–$2,500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338328" y="2359152"/>
            <a:ext cx="397764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most prestigious independent film festival in the US. Short films eligible for Oscar qualification. A selection here launches careers.</a:t>
            </a:r>
            <a:endParaRPr lang="en-US" sz="1000" dirty="0"/>
          </a:p>
        </p:txBody>
      </p:sp>
      <p:sp>
        <p:nvSpPr>
          <p:cNvPr id="13" name="Shape 11"/>
          <p:cNvSpPr/>
          <p:nvPr/>
        </p:nvSpPr>
        <p:spPr>
          <a:xfrm>
            <a:off x="4709160" y="1691640"/>
            <a:ext cx="4206240" cy="1417320"/>
          </a:xfrm>
          <a:prstGeom prst="rect">
            <a:avLst/>
          </a:prstGeom>
          <a:solidFill>
            <a:srgbClr val="1E3A28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4709160" y="1691640"/>
            <a:ext cx="420624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726680" y="1801368"/>
            <a:ext cx="1097280" cy="27432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726680" y="1801368"/>
            <a:ext cx="10972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IDEAL FIT</a:t>
            </a:r>
            <a:endParaRPr lang="en-US" sz="750" dirty="0"/>
          </a:p>
        </p:txBody>
      </p:sp>
      <p:sp>
        <p:nvSpPr>
          <p:cNvPr id="17" name="Text 15"/>
          <p:cNvSpPr/>
          <p:nvPr/>
        </p:nvSpPr>
        <p:spPr>
          <a:xfrm>
            <a:off x="4818888" y="1801368"/>
            <a:ext cx="28346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American Black Film Festival (ABFF)</a:t>
            </a:r>
            <a:endParaRPr lang="en-US" sz="1200" dirty="0"/>
          </a:p>
        </p:txBody>
      </p:sp>
      <p:sp>
        <p:nvSpPr>
          <p:cNvPr id="18" name="Text 16"/>
          <p:cNvSpPr/>
          <p:nvPr/>
        </p:nvSpPr>
        <p:spPr>
          <a:xfrm>
            <a:off x="4818888" y="2112264"/>
            <a:ext cx="39776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Miami Beach, Florida  |  May 27–31, 2026  ·  Sub: ~$45–$75  ·  Est. Travel: ~$1,200–$2,000</a:t>
            </a:r>
            <a:endParaRPr lang="en-US" sz="900" dirty="0"/>
          </a:p>
        </p:txBody>
      </p:sp>
      <p:sp>
        <p:nvSpPr>
          <p:cNvPr id="19" name="Text 17"/>
          <p:cNvSpPr/>
          <p:nvPr/>
        </p:nvSpPr>
        <p:spPr>
          <a:xfrm>
            <a:off x="4818888" y="2359152"/>
            <a:ext cx="3977640" cy="6583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premier festival for Black filmmakers and stories. Features the prestigious HBO Short Film Award. Academy Award-qualifying. Ideal platform for Used to Be.</a:t>
            </a:r>
            <a:endParaRPr lang="en-US" sz="1000" dirty="0"/>
          </a:p>
        </p:txBody>
      </p:sp>
      <p:sp>
        <p:nvSpPr>
          <p:cNvPr id="20" name="Shape 18"/>
          <p:cNvSpPr/>
          <p:nvPr/>
        </p:nvSpPr>
        <p:spPr>
          <a:xfrm>
            <a:off x="228600" y="3246120"/>
            <a:ext cx="2743200" cy="173736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228600" y="3246120"/>
            <a:ext cx="274320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1874520" y="3337560"/>
            <a:ext cx="1005840" cy="25603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1874520" y="3337560"/>
            <a:ext cx="10058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STUDENT CATEGORY</a:t>
            </a:r>
            <a:endParaRPr lang="en-US" sz="700" dirty="0"/>
          </a:p>
        </p:txBody>
      </p:sp>
      <p:sp>
        <p:nvSpPr>
          <p:cNvPr id="24" name="Text 22"/>
          <p:cNvSpPr/>
          <p:nvPr/>
        </p:nvSpPr>
        <p:spPr>
          <a:xfrm>
            <a:off x="320040" y="3337560"/>
            <a:ext cx="15544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Urbanworld Film Festival</a:t>
            </a:r>
            <a:endParaRPr lang="en-US" sz="1100" dirty="0"/>
          </a:p>
        </p:txBody>
      </p:sp>
      <p:sp>
        <p:nvSpPr>
          <p:cNvPr id="25" name="Text 23"/>
          <p:cNvSpPr/>
          <p:nvPr/>
        </p:nvSpPr>
        <p:spPr>
          <a:xfrm>
            <a:off x="320040" y="3675888"/>
            <a:ext cx="25603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New York City  |  November</a:t>
            </a:r>
            <a:endParaRPr lang="en-US" sz="850" dirty="0"/>
          </a:p>
          <a:p>
            <a:pPr marL="0" indent="0">
              <a:buNone/>
            </a:pPr>
            <a:r>
              <a:rPr lang="en-US" sz="8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Sub: ~$40–$65  ·  Travel: ~$1,500–$2,500</a:t>
            </a:r>
            <a:endParaRPr lang="en-US" sz="850" dirty="0"/>
          </a:p>
        </p:txBody>
      </p:sp>
      <p:sp>
        <p:nvSpPr>
          <p:cNvPr id="26" name="Text 24"/>
          <p:cNvSpPr/>
          <p:nvPr/>
        </p:nvSpPr>
        <p:spPr>
          <a:xfrm>
            <a:off x="320040" y="4050792"/>
            <a:ext cx="2560320" cy="8046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NYC's largest competitive festival for multicultural storytellers. Features a "Best Young Creators" category (ages 18–25) — a perfect fit for Nia.</a:t>
            </a:r>
            <a:endParaRPr lang="en-US" sz="950" dirty="0"/>
          </a:p>
        </p:txBody>
      </p:sp>
      <p:sp>
        <p:nvSpPr>
          <p:cNvPr id="27" name="Shape 25"/>
          <p:cNvSpPr/>
          <p:nvPr/>
        </p:nvSpPr>
        <p:spPr>
          <a:xfrm>
            <a:off x="3154680" y="3246120"/>
            <a:ext cx="2743200" cy="1737360"/>
          </a:xfrm>
          <a:prstGeom prst="rect">
            <a:avLst/>
          </a:prstGeom>
          <a:solidFill>
            <a:srgbClr val="1E3A28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3154680" y="3246120"/>
            <a:ext cx="274320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4800600" y="3337560"/>
            <a:ext cx="1005840" cy="25603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4800600" y="3337560"/>
            <a:ext cx="10058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OSCAR QUALIFYING</a:t>
            </a:r>
            <a:endParaRPr lang="en-US" sz="700" dirty="0"/>
          </a:p>
        </p:txBody>
      </p:sp>
      <p:sp>
        <p:nvSpPr>
          <p:cNvPr id="31" name="Text 29"/>
          <p:cNvSpPr/>
          <p:nvPr/>
        </p:nvSpPr>
        <p:spPr>
          <a:xfrm>
            <a:off x="3246120" y="3337560"/>
            <a:ext cx="15544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BlackStar Film Festival</a:t>
            </a:r>
            <a:endParaRPr lang="en-US" sz="1100" dirty="0"/>
          </a:p>
        </p:txBody>
      </p:sp>
      <p:sp>
        <p:nvSpPr>
          <p:cNvPr id="32" name="Text 30"/>
          <p:cNvSpPr/>
          <p:nvPr/>
        </p:nvSpPr>
        <p:spPr>
          <a:xfrm>
            <a:off x="3246120" y="3675888"/>
            <a:ext cx="25603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Philadelphia, PA  |  Summer</a:t>
            </a:r>
            <a:endParaRPr lang="en-US" sz="850" dirty="0"/>
          </a:p>
          <a:p>
            <a:pPr marL="0" indent="0">
              <a:buNone/>
            </a:pPr>
            <a:r>
              <a:rPr lang="en-US" sz="8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Sub: ~$25–$45  ·  Travel: ~$1,000–$1,800</a:t>
            </a:r>
            <a:endParaRPr lang="en-US" sz="850" dirty="0"/>
          </a:p>
        </p:txBody>
      </p:sp>
      <p:sp>
        <p:nvSpPr>
          <p:cNvPr id="33" name="Text 31"/>
          <p:cNvSpPr/>
          <p:nvPr/>
        </p:nvSpPr>
        <p:spPr>
          <a:xfrm>
            <a:off x="3246120" y="4050792"/>
            <a:ext cx="2560320" cy="8046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Oscar &amp; BAFTA-qualifying festival celebrating Black, Brown &amp; Indigenous filmmakers. Known for elevating emerging voices and experimental storytelling.</a:t>
            </a:r>
            <a:endParaRPr lang="en-US" sz="950" dirty="0"/>
          </a:p>
        </p:txBody>
      </p:sp>
      <p:sp>
        <p:nvSpPr>
          <p:cNvPr id="34" name="Shape 32"/>
          <p:cNvSpPr/>
          <p:nvPr/>
        </p:nvSpPr>
        <p:spPr>
          <a:xfrm>
            <a:off x="6092483" y="3343578"/>
            <a:ext cx="2777197" cy="1804494"/>
          </a:xfrm>
          <a:prstGeom prst="rect">
            <a:avLst/>
          </a:prstGeom>
          <a:solidFill>
            <a:srgbClr val="1E3A28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" name="Shape 33"/>
          <p:cNvSpPr/>
          <p:nvPr/>
        </p:nvSpPr>
        <p:spPr>
          <a:xfrm>
            <a:off x="6092483" y="3225683"/>
            <a:ext cx="2777196" cy="102733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Shape 34"/>
          <p:cNvSpPr/>
          <p:nvPr/>
        </p:nvSpPr>
        <p:spPr>
          <a:xfrm>
            <a:off x="7726680" y="3337560"/>
            <a:ext cx="1005840" cy="25603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 35"/>
          <p:cNvSpPr/>
          <p:nvPr/>
        </p:nvSpPr>
        <p:spPr>
          <a:xfrm>
            <a:off x="7726680" y="3337560"/>
            <a:ext cx="100584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HOME COURT</a:t>
            </a:r>
            <a:endParaRPr lang="en-US" sz="700" dirty="0"/>
          </a:p>
        </p:txBody>
      </p:sp>
      <p:sp>
        <p:nvSpPr>
          <p:cNvPr id="38" name="Text 36"/>
          <p:cNvSpPr/>
          <p:nvPr/>
        </p:nvSpPr>
        <p:spPr>
          <a:xfrm>
            <a:off x="6057900" y="3429000"/>
            <a:ext cx="18288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WorldFest-Houston International Film Festival</a:t>
            </a:r>
            <a:endParaRPr lang="en-US" sz="1100" dirty="0"/>
          </a:p>
        </p:txBody>
      </p:sp>
      <p:sp>
        <p:nvSpPr>
          <p:cNvPr id="39" name="Text 37"/>
          <p:cNvSpPr/>
          <p:nvPr/>
        </p:nvSpPr>
        <p:spPr>
          <a:xfrm>
            <a:off x="6126480" y="3801755"/>
            <a:ext cx="25603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Houston, Texas  |  Spring</a:t>
            </a:r>
            <a:endParaRPr lang="en-US" sz="850" dirty="0"/>
          </a:p>
          <a:p>
            <a:pPr marL="0" indent="0">
              <a:buNone/>
            </a:pPr>
            <a:r>
              <a:rPr lang="en-US" sz="8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Sub: ~$45–$80  ·  Travel: LOCAL</a:t>
            </a:r>
            <a:endParaRPr lang="en-US" sz="850" dirty="0"/>
          </a:p>
        </p:txBody>
      </p:sp>
      <p:sp>
        <p:nvSpPr>
          <p:cNvPr id="40" name="Text 38"/>
          <p:cNvSpPr/>
          <p:nvPr/>
        </p:nvSpPr>
        <p:spPr>
          <a:xfrm>
            <a:off x="6172200" y="4050792"/>
            <a:ext cx="2560320" cy="8046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Houston's own international festival — the home court advantage. Includes a Student Short Film category. A Remi Award winner gets Cinemark screenings.</a:t>
            </a:r>
            <a:endParaRPr lang="en-US" sz="950" dirty="0"/>
          </a:p>
        </p:txBody>
      </p:sp>
      <p:sp>
        <p:nvSpPr>
          <p:cNvPr id="41" name="Shape 39"/>
          <p:cNvSpPr/>
          <p:nvPr/>
        </p:nvSpPr>
        <p:spPr>
          <a:xfrm>
            <a:off x="0" y="4983480"/>
            <a:ext cx="9144000" cy="160020"/>
          </a:xfrm>
          <a:prstGeom prst="rect">
            <a:avLst/>
          </a:prstGeom>
          <a:solidFill>
            <a:srgbClr val="150E06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274320" y="4983480"/>
            <a:ext cx="8595360" cy="1600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C8A9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Estimated Festival Budget (5 Festivals): Submission Fees ~$250–$350  ·  Travel &amp; Lodging ~$5,000–$8,000  ·  Total Est. ~$5,500–$9,000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A1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5000"/>
            </a:srgbClr>
          </a:solidFill>
          <a:ln w="12700">
            <a:solidFill>
              <a:srgbClr val="000000">
                <a:alpha val="5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0"/>
            <a:ext cx="411480" cy="514350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8732520" y="0"/>
            <a:ext cx="411480" cy="514350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502920" y="274320"/>
            <a:ext cx="2926080" cy="438912"/>
          </a:xfrm>
          <a:prstGeom prst="rect">
            <a:avLst/>
          </a:prstGeom>
          <a:solidFill>
            <a:srgbClr val="1E3A28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502920" y="274320"/>
            <a:ext cx="292608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kern="0" spc="200" dirty="0">
                <a:solidFill>
                  <a:srgbClr val="C8A9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 CARPET WORLD PREMIERE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548640" y="841248"/>
            <a:ext cx="804672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5800" b="1" kern="0" spc="600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JUNE 20, 2026</a:t>
            </a:r>
            <a:endParaRPr lang="en-US" sz="5800" dirty="0"/>
          </a:p>
        </p:txBody>
      </p:sp>
      <p:sp>
        <p:nvSpPr>
          <p:cNvPr id="9" name="Text 6"/>
          <p:cNvSpPr/>
          <p:nvPr/>
        </p:nvSpPr>
        <p:spPr>
          <a:xfrm>
            <a:off x="548640" y="1664208"/>
            <a:ext cx="804672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kern="0" spc="5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 CARPET WORLD PREMIERE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48640" y="2084832"/>
            <a:ext cx="8046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kern="0" spc="400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MATCH  |  HOUSTON, TEXAS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2286000" y="2542032"/>
            <a:ext cx="4572000" cy="6400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502920" y="2724912"/>
            <a:ext cx="2560320" cy="2194560"/>
          </a:xfrm>
          <a:prstGeom prst="rect">
            <a:avLst/>
          </a:prstGeom>
          <a:solidFill>
            <a:srgbClr val="2C1A0E">
              <a:alpha val="85000"/>
            </a:srgbClr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Shape 10"/>
          <p:cNvSpPr/>
          <p:nvPr/>
        </p:nvSpPr>
        <p:spPr>
          <a:xfrm>
            <a:off x="502920" y="2724912"/>
            <a:ext cx="256032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12648" y="2834640"/>
            <a:ext cx="234086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★  Sponsor Recognition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12648" y="3255264"/>
            <a:ext cx="2340864" cy="1508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brand highlighted by name during the live premiere program before 200+ Houston guests — press, community leaders, VIP attendees &amp; supporters.</a:t>
            </a:r>
            <a:endParaRPr lang="en-US" sz="1150" dirty="0"/>
          </a:p>
        </p:txBody>
      </p:sp>
      <p:sp>
        <p:nvSpPr>
          <p:cNvPr id="16" name="Shape 13"/>
          <p:cNvSpPr/>
          <p:nvPr/>
        </p:nvSpPr>
        <p:spPr>
          <a:xfrm>
            <a:off x="3246120" y="2724912"/>
            <a:ext cx="2560320" cy="2194560"/>
          </a:xfrm>
          <a:prstGeom prst="rect">
            <a:avLst/>
          </a:prstGeom>
          <a:solidFill>
            <a:srgbClr val="2C1A0E">
              <a:alpha val="85000"/>
            </a:srgbClr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3246120" y="2724912"/>
            <a:ext cx="256032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3355848" y="2834640"/>
            <a:ext cx="234086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◈  Red Carpet Presence</a:t>
            </a:r>
            <a:endParaRPr lang="en-US" sz="1300" dirty="0"/>
          </a:p>
        </p:txBody>
      </p:sp>
      <p:sp>
        <p:nvSpPr>
          <p:cNvPr id="19" name="Text 16"/>
          <p:cNvSpPr/>
          <p:nvPr/>
        </p:nvSpPr>
        <p:spPr>
          <a:xfrm>
            <a:off x="3355848" y="3255264"/>
            <a:ext cx="2340864" cy="1508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Logo on premiere signage, programs, and all event materials distributed to 200+ attendees on the night.</a:t>
            </a:r>
            <a:endParaRPr lang="en-US" sz="1150" dirty="0"/>
          </a:p>
        </p:txBody>
      </p:sp>
      <p:sp>
        <p:nvSpPr>
          <p:cNvPr id="20" name="Shape 17"/>
          <p:cNvSpPr/>
          <p:nvPr/>
        </p:nvSpPr>
        <p:spPr>
          <a:xfrm>
            <a:off x="5989320" y="2724912"/>
            <a:ext cx="2560320" cy="2194560"/>
          </a:xfrm>
          <a:prstGeom prst="rect">
            <a:avLst/>
          </a:prstGeom>
          <a:solidFill>
            <a:srgbClr val="2C1A0E">
              <a:alpha val="85000"/>
            </a:srgbClr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Shape 18"/>
          <p:cNvSpPr/>
          <p:nvPr/>
        </p:nvSpPr>
        <p:spPr>
          <a:xfrm>
            <a:off x="5989320" y="2724912"/>
            <a:ext cx="256032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9"/>
          <p:cNvSpPr/>
          <p:nvPr/>
        </p:nvSpPr>
        <p:spPr>
          <a:xfrm>
            <a:off x="6099048" y="2834640"/>
            <a:ext cx="234086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◉  Festival Circuit</a:t>
            </a:r>
            <a:endParaRPr lang="en-US" sz="1300" dirty="0"/>
          </a:p>
        </p:txBody>
      </p:sp>
      <p:sp>
        <p:nvSpPr>
          <p:cNvPr id="23" name="Text 20"/>
          <p:cNvSpPr/>
          <p:nvPr/>
        </p:nvSpPr>
        <p:spPr>
          <a:xfrm>
            <a:off x="6099048" y="3255264"/>
            <a:ext cx="2340864" cy="1508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After Houston, the film heads to ABFF, Sundance, Urbanworld &amp; more — your sponsorship travels with it.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2E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2C1A0E"/>
          </a:solidFill>
          <a:ln w="12700">
            <a:solidFill>
              <a:srgbClr val="2C1A0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960120"/>
            <a:ext cx="9144000" cy="6400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65760" y="182880"/>
            <a:ext cx="84124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kern="0" spc="400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MEET THE TEAM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365760" y="2926080"/>
            <a:ext cx="84124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900" dirty="0"/>
          </a:p>
        </p:txBody>
      </p:sp>
      <p:sp>
        <p:nvSpPr>
          <p:cNvPr id="8" name="Shape 5"/>
          <p:cNvSpPr/>
          <p:nvPr/>
        </p:nvSpPr>
        <p:spPr>
          <a:xfrm>
            <a:off x="274320" y="3246120"/>
            <a:ext cx="2743200" cy="169164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274320" y="3246120"/>
            <a:ext cx="274320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384048" y="3337560"/>
            <a:ext cx="2523744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Nia Calise Lewis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384048" y="3685032"/>
            <a:ext cx="252374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Writer &amp; Producer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384048" y="3959352"/>
            <a:ext cx="2523744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17-year-old Houston-based storyteller, theater student at Kinder HSPVA, and the creative force behind Used to Be.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3246120" y="3246120"/>
            <a:ext cx="2743200" cy="169164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Shape 11"/>
          <p:cNvSpPr/>
          <p:nvPr/>
        </p:nvSpPr>
        <p:spPr>
          <a:xfrm>
            <a:off x="3246120" y="3246120"/>
            <a:ext cx="274320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3355848" y="3337560"/>
            <a:ext cx="2523744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Erran Booker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3355848" y="3685032"/>
            <a:ext cx="252374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Director</a:t>
            </a:r>
            <a:endParaRPr lang="en-US" sz="1100" dirty="0"/>
          </a:p>
        </p:txBody>
      </p:sp>
      <p:sp>
        <p:nvSpPr>
          <p:cNvPr id="17" name="Text 14"/>
          <p:cNvSpPr/>
          <p:nvPr/>
        </p:nvSpPr>
        <p:spPr>
          <a:xfrm>
            <a:off x="3355848" y="3959352"/>
            <a:ext cx="2523744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Visionary director whose cinematic eye and community commitment brings this Houston family story to life.</a:t>
            </a:r>
            <a:endParaRPr lang="en-US" sz="1050" dirty="0"/>
          </a:p>
        </p:txBody>
      </p:sp>
      <p:sp>
        <p:nvSpPr>
          <p:cNvPr id="18" name="Shape 15"/>
          <p:cNvSpPr/>
          <p:nvPr/>
        </p:nvSpPr>
        <p:spPr>
          <a:xfrm>
            <a:off x="6217920" y="3246120"/>
            <a:ext cx="2743200" cy="169164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16"/>
          <p:cNvSpPr/>
          <p:nvPr/>
        </p:nvSpPr>
        <p:spPr>
          <a:xfrm>
            <a:off x="6217920" y="3246120"/>
            <a:ext cx="274320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6327648" y="3337560"/>
            <a:ext cx="2523744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Dr. Shana D. Lewis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6327648" y="3685032"/>
            <a:ext cx="2523744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Executive Producer</a:t>
            </a:r>
            <a:endParaRPr lang="en-US" sz="1100" dirty="0"/>
          </a:p>
        </p:txBody>
      </p:sp>
      <p:sp>
        <p:nvSpPr>
          <p:cNvPr id="22" name="Text 19"/>
          <p:cNvSpPr/>
          <p:nvPr/>
        </p:nvSpPr>
        <p:spPr>
          <a:xfrm>
            <a:off x="6327648" y="3959352"/>
            <a:ext cx="2523744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PhD, LPC, NCC — keynote speaker, leadership consultant &amp; author whose lived experience amplifies this story's impact.</a:t>
            </a:r>
            <a:endParaRPr lang="en-US" sz="105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B5E391B-BF8B-DB36-E2CF-F2CDF5C4E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05976" y="1158916"/>
            <a:ext cx="2132048" cy="18990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52C8B9-C073-B877-2AD0-C8C3D2416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7650" y="1314483"/>
            <a:ext cx="2176539" cy="16324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CA3D070-F4A6-9158-0758-A34856E17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797" y="1069100"/>
            <a:ext cx="1959944" cy="213204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11480" cy="514350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8732520" y="0"/>
            <a:ext cx="411480" cy="514350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3680" y="182880"/>
            <a:ext cx="1965960" cy="237744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583680" y="182880"/>
            <a:ext cx="1965960" cy="2377440"/>
          </a:xfrm>
          <a:prstGeom prst="rect">
            <a:avLst/>
          </a:prstGeom>
          <a:solidFill>
            <a:srgbClr val="2C1A0E">
              <a:alpha val="45000"/>
            </a:srgbClr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48640" y="320040"/>
            <a:ext cx="58521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200" b="1" kern="0" spc="500" dirty="0">
                <a:solidFill>
                  <a:srgbClr val="C8A9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OUR VISION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48640" y="822960"/>
            <a:ext cx="8046720" cy="1417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600" i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“Used to Be” is more than a film.</a:t>
            </a:r>
            <a:endParaRPr lang="en-US" sz="2600" dirty="0"/>
          </a:p>
          <a:p>
            <a:pPr marL="0" indent="0" algn="ctr">
              <a:buNone/>
            </a:pPr>
            <a:r>
              <a:rPr lang="en-US" sz="2600" i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It is a mirror held up to a community</a:t>
            </a:r>
            <a:endParaRPr lang="en-US" sz="2600" dirty="0"/>
          </a:p>
          <a:p>
            <a:pPr marL="0" indent="0" algn="ctr">
              <a:buNone/>
            </a:pPr>
            <a:r>
              <a:rPr lang="en-US" sz="2600" i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that rarely sees its full humanity on screen.</a:t>
            </a:r>
            <a:endParaRPr lang="en-US" sz="2600" dirty="0"/>
          </a:p>
        </p:txBody>
      </p:sp>
      <p:sp>
        <p:nvSpPr>
          <p:cNvPr id="8" name="Shape 5"/>
          <p:cNvSpPr/>
          <p:nvPr/>
        </p:nvSpPr>
        <p:spPr>
          <a:xfrm>
            <a:off x="2286000" y="2377440"/>
            <a:ext cx="4572000" cy="6400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914400" y="2542032"/>
            <a:ext cx="7315200" cy="12801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By sponsoring this film, your brand joins a movement — not a moment. You signal to Black consumers that you see them, value them, and are invested in the stories that shape their lives. This is community investment with real cultural currency.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1371600" y="3977640"/>
            <a:ext cx="6400800" cy="59436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371600" y="3977640"/>
            <a:ext cx="64008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kern="0" spc="200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JOIN US IN BRINGING THIS STORY TO LIFE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11480" cy="514350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8732520" y="0"/>
            <a:ext cx="411480" cy="514350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89120" y="0"/>
            <a:ext cx="4343400" cy="51435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4389120" y="0"/>
            <a:ext cx="4343400" cy="5143500"/>
          </a:xfrm>
          <a:prstGeom prst="rect">
            <a:avLst/>
          </a:prstGeom>
          <a:solidFill>
            <a:srgbClr val="2C1A0E">
              <a:alpha val="60000"/>
            </a:srgbClr>
          </a:solidFill>
          <a:ln w="12700">
            <a:solidFill>
              <a:srgbClr val="2C1A0E">
                <a:alpha val="60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48640" y="274320"/>
            <a:ext cx="4023360" cy="1737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LET'S CREATE</a:t>
            </a:r>
            <a:endParaRPr lang="en-US" sz="3000" dirty="0"/>
          </a:p>
          <a:p>
            <a:pPr marL="0" indent="0" algn="l">
              <a:buNone/>
            </a:pPr>
            <a:r>
              <a:rPr lang="en-US" sz="30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SOMETHING MEANINGFUL</a:t>
            </a:r>
            <a:endParaRPr lang="en-US" sz="3000" dirty="0"/>
          </a:p>
          <a:p>
            <a:pPr marL="0" indent="0" algn="l">
              <a:buNone/>
            </a:pPr>
            <a:r>
              <a:rPr lang="en-US" sz="30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TOGETHER</a:t>
            </a:r>
            <a:endParaRPr lang="en-US" sz="3000" dirty="0"/>
          </a:p>
        </p:txBody>
      </p:sp>
      <p:sp>
        <p:nvSpPr>
          <p:cNvPr id="7" name="Shape 4"/>
          <p:cNvSpPr/>
          <p:nvPr/>
        </p:nvSpPr>
        <p:spPr>
          <a:xfrm>
            <a:off x="548640" y="2148840"/>
            <a:ext cx="3474720" cy="6400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48640" y="2304288"/>
            <a:ext cx="38404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 discuss sponsorship opportunities</a:t>
            </a:r>
            <a:endParaRPr lang="en-US" sz="1300" dirty="0"/>
          </a:p>
          <a:p>
            <a:pPr marL="0" indent="0" algn="l">
              <a:buNone/>
            </a:pPr>
            <a:r>
              <a:rPr lang="en-US" sz="13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 Used to Be, please contact: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502920" y="3017520"/>
            <a:ext cx="3749040" cy="1828800"/>
          </a:xfrm>
          <a:prstGeom prst="rect">
            <a:avLst/>
          </a:prstGeom>
          <a:solidFill>
            <a:srgbClr val="1E3A28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502920" y="3017520"/>
            <a:ext cx="374904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0080" y="3127248"/>
            <a:ext cx="347472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Dr. Shana D. Lewis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640080" y="3511296"/>
            <a:ext cx="34747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Executive Producer  |  Off CNTR Productions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640080" y="3840480"/>
            <a:ext cx="3291840" cy="36576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40080" y="3931920"/>
            <a:ext cx="347472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shanadlewis@gmail.com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40080" y="4279392"/>
            <a:ext cx="34747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1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Used to Be Film  |  Houston, TX</a:t>
            </a:r>
            <a:endParaRPr lang="en-US" sz="1100" dirty="0"/>
          </a:p>
          <a:p>
            <a:pPr marL="0" indent="0" algn="l">
              <a:buNone/>
            </a:pPr>
            <a:r>
              <a:rPr lang="en-US" sz="11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World Premiere: June 20, 2026 | The Match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457200" y="4892040"/>
            <a:ext cx="4114800" cy="182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800" i="1" dirty="0">
                <a:solidFill>
                  <a:srgbClr val="8C73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© Used to Be Film Production / Off CNTR Productions. All rights reserved.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2E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474720" cy="5143500"/>
          </a:xfrm>
          <a:prstGeom prst="rect">
            <a:avLst/>
          </a:prstGeom>
          <a:solidFill>
            <a:srgbClr val="2C1A0E"/>
          </a:solidFill>
          <a:ln w="12700">
            <a:solidFill>
              <a:srgbClr val="2C1A0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3474720" y="0"/>
            <a:ext cx="73152" cy="514350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82880" y="457200"/>
            <a:ext cx="3108960" cy="1554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52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</a:t>
            </a:r>
            <a:endParaRPr lang="en-US" sz="5200" dirty="0"/>
          </a:p>
          <a:p>
            <a:pPr marL="0" indent="0" algn="ctr">
              <a:buNone/>
            </a:pPr>
            <a:r>
              <a:rPr lang="en-US" sz="52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FILM</a:t>
            </a:r>
            <a:endParaRPr lang="en-US" sz="5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2880" y="2148840"/>
            <a:ext cx="3017520" cy="22860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182880" y="4206240"/>
            <a:ext cx="3017520" cy="36576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182880" y="4206240"/>
            <a:ext cx="30175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b="1" kern="0" spc="100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2.5 DAYS ON LOCATION  |  HOUSTON, TX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3840480" y="320040"/>
            <a:ext cx="50292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C8A9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LOGLINE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3840480" y="731520"/>
            <a:ext cx="50292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Jayla, a 16-year-old Black girl in Houston, must confront her father's abandonment when her family faces eviction — discovering that healing, forgiveness, and second chances are possible even in the hardest circumstances.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3840480" y="1737360"/>
            <a:ext cx="5029200" cy="4572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3840480" y="1874520"/>
            <a:ext cx="50292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1E3A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IT MATTERS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3840480" y="2286000"/>
            <a:ext cx="5029200" cy="2560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  </a:t>
            </a:r>
            <a:r>
              <a:rPr lang="en-US" sz="1300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Nuanced, authentic portrait of a working-class Black family navigating real trauma
</a:t>
            </a:r>
            <a:r>
              <a:rPr lang="en-US" sz="1300" b="1" dirty="0">
                <a:solidFill>
                  <a:srgbClr val="C8A9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2.  </a:t>
            </a:r>
            <a:r>
              <a:rPr lang="en-US" sz="1300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Centers mental health, addiction recovery &amp; intergenerational healing
</a:t>
            </a:r>
            <a:r>
              <a:rPr lang="en-US" sz="1300" b="1" dirty="0">
                <a:solidFill>
                  <a:srgbClr val="C8A9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3.  </a:t>
            </a:r>
            <a:r>
              <a:rPr lang="en-US" sz="1300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Counters harmful media stereotypes — shows Black fathers as capable of change
</a:t>
            </a:r>
            <a:r>
              <a:rPr lang="en-US" sz="1300" b="1" dirty="0">
                <a:solidFill>
                  <a:srgbClr val="C8A9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4.  </a:t>
            </a:r>
            <a:r>
              <a:rPr lang="en-US" sz="1300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Female-led story centering a Black teenage girl's emotional journey
</a:t>
            </a:r>
            <a:r>
              <a:rPr lang="en-US" sz="1300" b="1" dirty="0">
                <a:solidFill>
                  <a:srgbClr val="C8A96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  </a:t>
            </a:r>
            <a:r>
              <a:rPr lang="en-US" sz="1300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Set in Houston — giving voice to the South's underserved communities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A1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0"/>
          </a:xfrm>
          <a:prstGeom prst="rect">
            <a:avLst/>
          </a:prstGeom>
          <a:solidFill>
            <a:srgbClr val="2C1A0E"/>
          </a:solidFill>
          <a:ln w="12700">
            <a:solidFill>
              <a:srgbClr val="2C1A0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822960"/>
            <a:ext cx="9144000" cy="6400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65760" y="137160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kern="0" spc="300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BEHIND THE SCENES  |  2.5 DAYS OF PRODUCTION</a:t>
            </a:r>
            <a:endParaRPr lang="en-US" sz="2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2880" y="1005840"/>
            <a:ext cx="2834640" cy="201168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182880" y="1005840"/>
            <a:ext cx="2834640" cy="2011680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54680" y="1005840"/>
            <a:ext cx="2834640" cy="201168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3154680" y="1005840"/>
            <a:ext cx="2834640" cy="2011680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26480" y="1005840"/>
            <a:ext cx="2834640" cy="2011680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6126480" y="1005840"/>
            <a:ext cx="2834640" cy="2011680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2880" y="3108960"/>
            <a:ext cx="2560320" cy="1828800"/>
          </a:xfrm>
          <a:prstGeom prst="rect">
            <a:avLst/>
          </a:prstGeom>
        </p:spPr>
      </p:pic>
      <p:sp>
        <p:nvSpPr>
          <p:cNvPr id="12" name="Shape 6"/>
          <p:cNvSpPr/>
          <p:nvPr/>
        </p:nvSpPr>
        <p:spPr>
          <a:xfrm>
            <a:off x="182880" y="3108960"/>
            <a:ext cx="2560320" cy="1828800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34640" y="3108960"/>
            <a:ext cx="3474720" cy="1828800"/>
          </a:xfrm>
          <a:prstGeom prst="rect">
            <a:avLst/>
          </a:prstGeom>
        </p:spPr>
      </p:pic>
      <p:sp>
        <p:nvSpPr>
          <p:cNvPr id="14" name="Shape 7"/>
          <p:cNvSpPr/>
          <p:nvPr/>
        </p:nvSpPr>
        <p:spPr>
          <a:xfrm>
            <a:off x="2834640" y="3108960"/>
            <a:ext cx="3474720" cy="1828800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400800" y="3108960"/>
            <a:ext cx="2560320" cy="1828800"/>
          </a:xfrm>
          <a:prstGeom prst="rect">
            <a:avLst/>
          </a:prstGeom>
        </p:spPr>
      </p:pic>
      <p:sp>
        <p:nvSpPr>
          <p:cNvPr id="16" name="Shape 8"/>
          <p:cNvSpPr/>
          <p:nvPr/>
        </p:nvSpPr>
        <p:spPr>
          <a:xfrm>
            <a:off x="6400800" y="3108960"/>
            <a:ext cx="2560320" cy="1828800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9"/>
          <p:cNvSpPr/>
          <p:nvPr/>
        </p:nvSpPr>
        <p:spPr>
          <a:xfrm>
            <a:off x="182880" y="2907792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Director Monitor</a:t>
            </a:r>
            <a:endParaRPr lang="en-US" sz="850" dirty="0"/>
          </a:p>
        </p:txBody>
      </p:sp>
      <p:sp>
        <p:nvSpPr>
          <p:cNvPr id="18" name="Text 10"/>
          <p:cNvSpPr/>
          <p:nvPr/>
        </p:nvSpPr>
        <p:spPr>
          <a:xfrm>
            <a:off x="3154680" y="2907792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Director at Video Village</a:t>
            </a:r>
            <a:endParaRPr lang="en-US" sz="850" dirty="0"/>
          </a:p>
        </p:txBody>
      </p:sp>
      <p:sp>
        <p:nvSpPr>
          <p:cNvPr id="19" name="Text 11"/>
          <p:cNvSpPr/>
          <p:nvPr/>
        </p:nvSpPr>
        <p:spPr>
          <a:xfrm>
            <a:off x="6126480" y="2907792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Door Scene — BTS</a:t>
            </a:r>
            <a:endParaRPr lang="en-US" sz="850" dirty="0"/>
          </a:p>
        </p:txBody>
      </p:sp>
      <p:sp>
        <p:nvSpPr>
          <p:cNvPr id="20" name="Text 12"/>
          <p:cNvSpPr/>
          <p:nvPr/>
        </p:nvSpPr>
        <p:spPr>
          <a:xfrm>
            <a:off x="182880" y="4800600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Jayla &amp; Keisha — Scene</a:t>
            </a:r>
            <a:endParaRPr lang="en-US" sz="850" dirty="0"/>
          </a:p>
        </p:txBody>
      </p:sp>
      <p:sp>
        <p:nvSpPr>
          <p:cNvPr id="21" name="Text 13"/>
          <p:cNvSpPr/>
          <p:nvPr/>
        </p:nvSpPr>
        <p:spPr>
          <a:xfrm>
            <a:off x="2834640" y="4800600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Erran Booker + Cast Rehearsal</a:t>
            </a:r>
            <a:endParaRPr lang="en-US" sz="850" dirty="0"/>
          </a:p>
        </p:txBody>
      </p:sp>
      <p:sp>
        <p:nvSpPr>
          <p:cNvPr id="22" name="Text 14"/>
          <p:cNvSpPr/>
          <p:nvPr/>
        </p:nvSpPr>
        <p:spPr>
          <a:xfrm>
            <a:off x="6400800" y="4800600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Cast: Keisha · DJ · Dorian · Jayla</a:t>
            </a:r>
            <a:endParaRPr lang="en-US" sz="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82296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WHERE WE ARE — AND WHERE WE'RE GOING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2743200" y="896112"/>
            <a:ext cx="3657600" cy="6400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365760" y="1143000"/>
            <a:ext cx="2651760" cy="356616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365760" y="1143000"/>
            <a:ext cx="2651760" cy="411480"/>
          </a:xfrm>
          <a:prstGeom prst="rect">
            <a:avLst/>
          </a:prstGeom>
          <a:solidFill>
            <a:srgbClr val="996600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65760" y="1143000"/>
            <a:ext cx="26517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kern="0" spc="200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457200" y="1645920"/>
            <a:ext cx="24688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1A100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PRE-PRODUCTION</a:t>
            </a:r>
            <a:endParaRPr lang="en-US" sz="1500" dirty="0"/>
          </a:p>
          <a:p>
            <a:pPr marL="0" indent="0" algn="ctr">
              <a:buNone/>
            </a:pPr>
            <a:r>
              <a:rPr lang="en-US" sz="1500" b="1" dirty="0">
                <a:solidFill>
                  <a:srgbClr val="1A100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&amp; FILMING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475488" y="2423160"/>
            <a:ext cx="2432304" cy="2103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2.5 days of principal photography in Houston, TX. Full cast, crew, and professional equipment.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3246120" y="1143000"/>
            <a:ext cx="2651760" cy="3566160"/>
          </a:xfrm>
          <a:prstGeom prst="rect">
            <a:avLst/>
          </a:prstGeom>
          <a:solidFill>
            <a:srgbClr val="1E3A28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3246120" y="1143000"/>
            <a:ext cx="2651760" cy="41148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3246120" y="1143000"/>
            <a:ext cx="26517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kern="0" spc="200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 PROGRESS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3337560" y="1645920"/>
            <a:ext cx="24688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POST-PRODUCTION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355848" y="2423160"/>
            <a:ext cx="2432304" cy="2103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Editing, color grading, sound design, score, and final mix. Sponsorship needed to complete.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6126480" y="1143000"/>
            <a:ext cx="2651760" cy="3566160"/>
          </a:xfrm>
          <a:prstGeom prst="rect">
            <a:avLst/>
          </a:prstGeom>
          <a:solidFill>
            <a:srgbClr val="150E06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6126480" y="1143000"/>
            <a:ext cx="2651760" cy="41148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6126480" y="1143000"/>
            <a:ext cx="26517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b="1" kern="0" spc="200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NEXT PHASE</a:t>
            </a:r>
            <a:endParaRPr lang="en-US" sz="1000" dirty="0"/>
          </a:p>
        </p:txBody>
      </p:sp>
      <p:sp>
        <p:nvSpPr>
          <p:cNvPr id="17" name="Text 15"/>
          <p:cNvSpPr/>
          <p:nvPr/>
        </p:nvSpPr>
        <p:spPr>
          <a:xfrm>
            <a:off x="6217920" y="1645920"/>
            <a:ext cx="246888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FESTIVAL</a:t>
            </a:r>
            <a:endParaRPr lang="en-US" sz="1500" dirty="0"/>
          </a:p>
          <a:p>
            <a:pPr marL="0" indent="0" algn="ctr">
              <a:buNone/>
            </a:pPr>
            <a:r>
              <a:rPr lang="en-US" sz="15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CIRCUIT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6236208" y="2423160"/>
            <a:ext cx="2432304" cy="2103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Submissions to ABFF, Sundance, Urbanworld, BlackStar, WorldFest &amp; HBCU screenings.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3035808" y="2560320"/>
            <a:ext cx="1828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→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5916168" y="2560320"/>
            <a:ext cx="1828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→</a:t>
            </a:r>
            <a:endParaRPr lang="en-US" sz="2200" dirty="0"/>
          </a:p>
        </p:txBody>
      </p:sp>
      <p:sp>
        <p:nvSpPr>
          <p:cNvPr id="21" name="Shape 19"/>
          <p:cNvSpPr/>
          <p:nvPr/>
        </p:nvSpPr>
        <p:spPr>
          <a:xfrm>
            <a:off x="457200" y="4800600"/>
            <a:ext cx="8229600" cy="45720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457200" y="480060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b="1" kern="0" spc="100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SPONSORSHIP COMPLETES THIS FILM AND GETS IT TO THE WORLD.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2E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2C1A0E"/>
          </a:solidFill>
          <a:ln w="12700">
            <a:solidFill>
              <a:srgbClr val="2C1A0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960120"/>
            <a:ext cx="9144000" cy="6400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65760" y="164592"/>
            <a:ext cx="841248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MARKET OPPORTUNITY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548640" y="1143000"/>
            <a:ext cx="80467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1E3A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Black audiences are one of America's most powerful, brand-loyal, and underserved demographics.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320040" y="1828800"/>
            <a:ext cx="1965960" cy="246888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320040" y="1828800"/>
            <a:ext cx="1965960" cy="9144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365760" y="1965960"/>
            <a:ext cx="187452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$1.6T</a:t>
            </a:r>
            <a:endParaRPr lang="en-US" sz="3600" dirty="0"/>
          </a:p>
        </p:txBody>
      </p:sp>
      <p:sp>
        <p:nvSpPr>
          <p:cNvPr id="9" name="Text 7"/>
          <p:cNvSpPr/>
          <p:nvPr/>
        </p:nvSpPr>
        <p:spPr>
          <a:xfrm>
            <a:off x="365760" y="2880360"/>
            <a:ext cx="187452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Black Consumer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Spending Power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2468880" y="1828800"/>
            <a:ext cx="1965960" cy="246888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2468880" y="1828800"/>
            <a:ext cx="1965960" cy="9144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2514600" y="1965960"/>
            <a:ext cx="187452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87%</a:t>
            </a:r>
            <a:endParaRPr lang="en-US" sz="3600" dirty="0"/>
          </a:p>
        </p:txBody>
      </p:sp>
      <p:sp>
        <p:nvSpPr>
          <p:cNvPr id="13" name="Text 11"/>
          <p:cNvSpPr/>
          <p:nvPr/>
        </p:nvSpPr>
        <p:spPr>
          <a:xfrm>
            <a:off x="2514600" y="2880360"/>
            <a:ext cx="187452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Support brands that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reflect their values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4617720" y="1828800"/>
            <a:ext cx="1965960" cy="246888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4617720" y="1828800"/>
            <a:ext cx="1965960" cy="9144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4663440" y="1965960"/>
            <a:ext cx="187452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3.5x</a:t>
            </a:r>
            <a:endParaRPr lang="en-US" sz="3600" dirty="0"/>
          </a:p>
        </p:txBody>
      </p:sp>
      <p:sp>
        <p:nvSpPr>
          <p:cNvPr id="17" name="Text 15"/>
          <p:cNvSpPr/>
          <p:nvPr/>
        </p:nvSpPr>
        <p:spPr>
          <a:xfrm>
            <a:off x="4663440" y="2880360"/>
            <a:ext cx="187452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More likely to engage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 Black-led content</a:t>
            </a:r>
            <a:endParaRPr lang="en-US" sz="1200" dirty="0"/>
          </a:p>
        </p:txBody>
      </p:sp>
      <p:sp>
        <p:nvSpPr>
          <p:cNvPr id="18" name="Shape 16"/>
          <p:cNvSpPr/>
          <p:nvPr/>
        </p:nvSpPr>
        <p:spPr>
          <a:xfrm>
            <a:off x="6766560" y="1828800"/>
            <a:ext cx="1965960" cy="246888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6766560" y="1828800"/>
            <a:ext cx="1965960" cy="9144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6812280" y="1965960"/>
            <a:ext cx="187452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200+</a:t>
            </a:r>
            <a:endParaRPr lang="en-US" sz="3600" dirty="0"/>
          </a:p>
        </p:txBody>
      </p:sp>
      <p:sp>
        <p:nvSpPr>
          <p:cNvPr id="21" name="Text 19"/>
          <p:cNvSpPr/>
          <p:nvPr/>
        </p:nvSpPr>
        <p:spPr>
          <a:xfrm>
            <a:off x="6812280" y="2880360"/>
            <a:ext cx="1874520" cy="1188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Guests at the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Houston Red Carpet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World Premiere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457200" y="4800600"/>
            <a:ext cx="82296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8C73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Sources: Nielsen · McKinsey &amp; Company · Pew Research Center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2E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rgbClr val="1E3A28"/>
          </a:solidFill>
          <a:ln w="12700">
            <a:solidFill>
              <a:srgbClr val="1E3A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960120"/>
            <a:ext cx="9144000" cy="6400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65760" y="182880"/>
            <a:ext cx="84124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THEMATIC PILLARS YOUR BRAND CAN STAND BEHIND</a:t>
            </a:r>
            <a:endParaRPr lang="en-US" sz="2200" dirty="0"/>
          </a:p>
        </p:txBody>
      </p:sp>
      <p:sp>
        <p:nvSpPr>
          <p:cNvPr id="5" name="Shape 3"/>
          <p:cNvSpPr/>
          <p:nvPr/>
        </p:nvSpPr>
        <p:spPr>
          <a:xfrm>
            <a:off x="274320" y="1234440"/>
            <a:ext cx="4160520" cy="109728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274320" y="1234440"/>
            <a:ext cx="82296" cy="109728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57200" y="1325880"/>
            <a:ext cx="3886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Black Family Representation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457200" y="1636776"/>
            <a:ext cx="38862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Nuanced, hopeful portrayal of a Black family navigating hardship — countering harmful media stereotypes.</a:t>
            </a:r>
            <a:endParaRPr lang="en-US" sz="1100" dirty="0"/>
          </a:p>
        </p:txBody>
      </p:sp>
      <p:sp>
        <p:nvSpPr>
          <p:cNvPr id="9" name="Shape 7"/>
          <p:cNvSpPr/>
          <p:nvPr/>
        </p:nvSpPr>
        <p:spPr>
          <a:xfrm>
            <a:off x="4709160" y="1234440"/>
            <a:ext cx="4160520" cy="1097280"/>
          </a:xfrm>
          <a:prstGeom prst="rect">
            <a:avLst/>
          </a:prstGeom>
          <a:solidFill>
            <a:srgbClr val="1E3A28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4709160" y="1234440"/>
            <a:ext cx="82296" cy="109728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4892040" y="1325880"/>
            <a:ext cx="3886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Mental Health &amp; Recovery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4892040" y="1636776"/>
            <a:ext cx="38862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Dorian's sobriety journey and therapy arc normalizes help-seeking in Black communities.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274320" y="2468880"/>
            <a:ext cx="4160520" cy="109728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274320" y="2468880"/>
            <a:ext cx="82296" cy="109728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457200" y="2560320"/>
            <a:ext cx="3886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Financial Fragility &amp; Housing Security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457200" y="2871216"/>
            <a:ext cx="38862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Eviction, empty refrigerators, utility shutoffs — the real consequences of wage gaps and underemployment.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4709160" y="2468880"/>
            <a:ext cx="4160520" cy="1097280"/>
          </a:xfrm>
          <a:prstGeom prst="rect">
            <a:avLst/>
          </a:prstGeom>
          <a:solidFill>
            <a:srgbClr val="1E3A28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4709160" y="2468880"/>
            <a:ext cx="82296" cy="109728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4892040" y="2560320"/>
            <a:ext cx="3886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Single Mothers &amp; Resilience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4892040" y="2871216"/>
            <a:ext cx="38862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Keisha works two jobs and holds her family together — a universal story of strength familiar to millions.</a:t>
            </a:r>
            <a:endParaRPr lang="en-US" sz="1100" dirty="0"/>
          </a:p>
        </p:txBody>
      </p:sp>
      <p:sp>
        <p:nvSpPr>
          <p:cNvPr id="21" name="Shape 19"/>
          <p:cNvSpPr/>
          <p:nvPr/>
        </p:nvSpPr>
        <p:spPr>
          <a:xfrm>
            <a:off x="274320" y="3703320"/>
            <a:ext cx="4160520" cy="109728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274320" y="3703320"/>
            <a:ext cx="82296" cy="109728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457200" y="3794760"/>
            <a:ext cx="3886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Youth Emotional Wellness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457200" y="4105656"/>
            <a:ext cx="38862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Jayla's breakthrough models emotional literacy and healing for teens navigating family trauma.</a:t>
            </a:r>
            <a:endParaRPr lang="en-US" sz="1100" dirty="0"/>
          </a:p>
        </p:txBody>
      </p:sp>
      <p:sp>
        <p:nvSpPr>
          <p:cNvPr id="25" name="Shape 23"/>
          <p:cNvSpPr/>
          <p:nvPr/>
        </p:nvSpPr>
        <p:spPr>
          <a:xfrm>
            <a:off x="4709160" y="3703320"/>
            <a:ext cx="4160520" cy="1097280"/>
          </a:xfrm>
          <a:prstGeom prst="rect">
            <a:avLst/>
          </a:prstGeom>
          <a:solidFill>
            <a:srgbClr val="1E3A28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Shape 24"/>
          <p:cNvSpPr/>
          <p:nvPr/>
        </p:nvSpPr>
        <p:spPr>
          <a:xfrm>
            <a:off x="4709160" y="3703320"/>
            <a:ext cx="82296" cy="109728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4892040" y="3794760"/>
            <a:ext cx="3886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Intergenerational Healing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4892040" y="4105656"/>
            <a:ext cx="38862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father's return and family forgiveness — a powerful message about second chances and breaking cycles.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1148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4114800" cy="5143500"/>
          </a:xfrm>
          <a:prstGeom prst="rect">
            <a:avLst/>
          </a:prstGeom>
          <a:solidFill>
            <a:srgbClr val="2C1A0E">
              <a:alpha val="65000"/>
            </a:srgbClr>
          </a:solidFill>
          <a:ln w="12700">
            <a:solidFill>
              <a:srgbClr val="2C1A0E">
                <a:alpha val="65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1"/>
          <p:cNvSpPr/>
          <p:nvPr/>
        </p:nvSpPr>
        <p:spPr>
          <a:xfrm>
            <a:off x="0" y="4572000"/>
            <a:ext cx="4114800" cy="54864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91440" y="4572000"/>
            <a:ext cx="39319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1A100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Keisha &amp; Jayla — Bedroom Scene (Production Still)</a:t>
            </a:r>
            <a:endParaRPr lang="en-US" sz="1000" dirty="0"/>
          </a:p>
        </p:txBody>
      </p:sp>
      <p:sp>
        <p:nvSpPr>
          <p:cNvPr id="6" name="Shape 3"/>
          <p:cNvSpPr/>
          <p:nvPr/>
        </p:nvSpPr>
        <p:spPr>
          <a:xfrm>
            <a:off x="4114800" y="0"/>
            <a:ext cx="73152" cy="514350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297680" y="228600"/>
            <a:ext cx="4663440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WHY FINANCIAL BRANDS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BELONG HERE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4297680" y="1078992"/>
            <a:ext cx="4663440" cy="4572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4297680" y="1188720"/>
            <a:ext cx="411480" cy="41148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4297680" y="1188720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A100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01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4800600" y="1207008"/>
            <a:ext cx="4069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DFC99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Single Mother Reality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4800600" y="1490472"/>
            <a:ext cx="40690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Keisha works TWO jobs to keep the family housed — a story lived by millions of Black single mothers. Banks, insurance companies, and financial brands can align with this truth.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4297680" y="2103120"/>
            <a:ext cx="411480" cy="41148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4297680" y="2103120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A100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02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4800600" y="2121408"/>
            <a:ext cx="4069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DFC99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Underemployment &amp; Financial Fragility</a:t>
            </a:r>
            <a:endParaRPr lang="en-US" sz="1200" dirty="0"/>
          </a:p>
        </p:txBody>
      </p:sp>
      <p:sp>
        <p:nvSpPr>
          <p:cNvPr id="16" name="Text 13"/>
          <p:cNvSpPr/>
          <p:nvPr/>
        </p:nvSpPr>
        <p:spPr>
          <a:xfrm>
            <a:off x="4800600" y="2404872"/>
            <a:ext cx="40690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Eviction, utility shutoffs, empty fridge — consequences of wage gaps in Black communities. Financial literacy programs and emergency savings products have a home here.</a:t>
            </a:r>
            <a:endParaRPr lang="en-US" sz="1050" dirty="0"/>
          </a:p>
        </p:txBody>
      </p:sp>
      <p:sp>
        <p:nvSpPr>
          <p:cNvPr id="17" name="Shape 14"/>
          <p:cNvSpPr/>
          <p:nvPr/>
        </p:nvSpPr>
        <p:spPr>
          <a:xfrm>
            <a:off x="4297680" y="3017520"/>
            <a:ext cx="411480" cy="41148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4297680" y="3017520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A100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03</a:t>
            </a:r>
            <a:endParaRPr lang="en-US" sz="1100" dirty="0"/>
          </a:p>
        </p:txBody>
      </p:sp>
      <p:sp>
        <p:nvSpPr>
          <p:cNvPr id="19" name="Text 16"/>
          <p:cNvSpPr/>
          <p:nvPr/>
        </p:nvSpPr>
        <p:spPr>
          <a:xfrm>
            <a:off x="4800600" y="3035808"/>
            <a:ext cx="4069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DFC99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Your Brand as the Solution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4800600" y="3319272"/>
            <a:ext cx="40690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Align with financial wellness, economic equity, and community investment. From auto dealers to accounting firms — if you serve Black families, this story is your story.</a:t>
            </a:r>
            <a:endParaRPr lang="en-US" sz="1050" dirty="0"/>
          </a:p>
        </p:txBody>
      </p:sp>
      <p:sp>
        <p:nvSpPr>
          <p:cNvPr id="21" name="Shape 18"/>
          <p:cNvSpPr/>
          <p:nvPr/>
        </p:nvSpPr>
        <p:spPr>
          <a:xfrm>
            <a:off x="4297680" y="3931920"/>
            <a:ext cx="411480" cy="41148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9"/>
          <p:cNvSpPr/>
          <p:nvPr/>
        </p:nvSpPr>
        <p:spPr>
          <a:xfrm>
            <a:off x="4297680" y="3931920"/>
            <a:ext cx="411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1A100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04</a:t>
            </a:r>
            <a:endParaRPr lang="en-US" sz="1100" dirty="0"/>
          </a:p>
        </p:txBody>
      </p:sp>
      <p:sp>
        <p:nvSpPr>
          <p:cNvPr id="23" name="Text 20"/>
          <p:cNvSpPr/>
          <p:nvPr/>
        </p:nvSpPr>
        <p:spPr>
          <a:xfrm>
            <a:off x="4800600" y="3950208"/>
            <a:ext cx="4069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DFC99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Trust Through Authenticity</a:t>
            </a:r>
            <a:endParaRPr lang="en-US" sz="1200" dirty="0"/>
          </a:p>
        </p:txBody>
      </p:sp>
      <p:sp>
        <p:nvSpPr>
          <p:cNvPr id="24" name="Text 21"/>
          <p:cNvSpPr/>
          <p:nvPr/>
        </p:nvSpPr>
        <p:spPr>
          <a:xfrm>
            <a:off x="4800600" y="4233672"/>
            <a:ext cx="40690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87% of Black consumers prefer brands that reflect their lived experience. This is not advertising. This is investment in community trust.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2E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2C1A0E"/>
          </a:solidFill>
          <a:ln w="12700">
            <a:solidFill>
              <a:srgbClr val="2C1A0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914400"/>
            <a:ext cx="9144000" cy="6400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65760" y="155448"/>
            <a:ext cx="841248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BRANDS THAT SERVE BLACK FAMILIES BELONG HERE</a:t>
            </a:r>
            <a:endParaRPr lang="en-US" sz="2200" dirty="0"/>
          </a:p>
        </p:txBody>
      </p:sp>
      <p:sp>
        <p:nvSpPr>
          <p:cNvPr id="5" name="Shape 3"/>
          <p:cNvSpPr/>
          <p:nvPr/>
        </p:nvSpPr>
        <p:spPr>
          <a:xfrm>
            <a:off x="228600" y="1143000"/>
            <a:ext cx="4206240" cy="178308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228600" y="1143000"/>
            <a:ext cx="420624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365760" y="1252728"/>
            <a:ext cx="39319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Banks &amp; Credit Unions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365760" y="1554480"/>
            <a:ext cx="3931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Financial Wellness · Housing Stability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365760" y="1801368"/>
            <a:ext cx="3931920" cy="7498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Keisha's eviction arc and two-job struggle speaks directly to financial fragility in Black households. Align with emergency savings, financial literacy, and community investment programs.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365760" y="2624328"/>
            <a:ext cx="3931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8C73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Community banks · Credit unions · Fintech apps · Housing nonprofits</a:t>
            </a:r>
            <a:endParaRPr lang="en-US" sz="950" dirty="0"/>
          </a:p>
        </p:txBody>
      </p:sp>
      <p:sp>
        <p:nvSpPr>
          <p:cNvPr id="11" name="Shape 9"/>
          <p:cNvSpPr/>
          <p:nvPr/>
        </p:nvSpPr>
        <p:spPr>
          <a:xfrm>
            <a:off x="4709160" y="1143000"/>
            <a:ext cx="4206240" cy="1783080"/>
          </a:xfrm>
          <a:prstGeom prst="rect">
            <a:avLst/>
          </a:prstGeom>
          <a:solidFill>
            <a:srgbClr val="1E3A28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4709160" y="1143000"/>
            <a:ext cx="420624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846320" y="1252728"/>
            <a:ext cx="39319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Insurance &amp; Healthcare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4846320" y="1554480"/>
            <a:ext cx="3931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Family Protection · Mental Health Access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4846320" y="1801368"/>
            <a:ext cx="3931920" cy="7498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Dorian's sobriety and therapy journey plus Keisha's overextended sacrifice create a natural entry point for life insurance, health plans, and EAP providers.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4846320" y="2624328"/>
            <a:ext cx="3931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8C73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Life insurance · Health plans · Pharma · EAP providers</a:t>
            </a:r>
            <a:endParaRPr lang="en-US" sz="950" dirty="0"/>
          </a:p>
        </p:txBody>
      </p:sp>
      <p:sp>
        <p:nvSpPr>
          <p:cNvPr id="17" name="Shape 15"/>
          <p:cNvSpPr/>
          <p:nvPr/>
        </p:nvSpPr>
        <p:spPr>
          <a:xfrm>
            <a:off x="228600" y="3063240"/>
            <a:ext cx="4206240" cy="1783080"/>
          </a:xfrm>
          <a:prstGeom prst="rect">
            <a:avLst/>
          </a:prstGeom>
          <a:solidFill>
            <a:srgbClr val="2C1A0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228600" y="3063240"/>
            <a:ext cx="420624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365760" y="3172968"/>
            <a:ext cx="39319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Retail</a:t>
            </a:r>
            <a:endParaRPr lang="en-US" sz="1300" dirty="0"/>
          </a:p>
        </p:txBody>
      </p:sp>
      <p:sp>
        <p:nvSpPr>
          <p:cNvPr id="20" name="Text 18"/>
          <p:cNvSpPr/>
          <p:nvPr/>
        </p:nvSpPr>
        <p:spPr>
          <a:xfrm>
            <a:off x="365760" y="3474720"/>
            <a:ext cx="3931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Black Family Values · Everyday Community</a:t>
            </a:r>
            <a:endParaRPr lang="en-US" sz="1000" dirty="0"/>
          </a:p>
        </p:txBody>
      </p:sp>
      <p:sp>
        <p:nvSpPr>
          <p:cNvPr id="21" name="Text 19"/>
          <p:cNvSpPr/>
          <p:nvPr/>
        </p:nvSpPr>
        <p:spPr>
          <a:xfrm>
            <a:off x="365760" y="3721608"/>
            <a:ext cx="3931920" cy="7498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Johnson family's story reflects the everyday realities of your core customer. Authentic sponsorship here signals cultural competency and genuine community investment.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365760" y="4544568"/>
            <a:ext cx="3931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8C73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Auto dealerships · Furniture · Clothing · Grocery &amp; household brands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4709160" y="3063240"/>
            <a:ext cx="4206240" cy="1783080"/>
          </a:xfrm>
          <a:prstGeom prst="rect">
            <a:avLst/>
          </a:prstGeom>
          <a:solidFill>
            <a:srgbClr val="1E3A28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Shape 22"/>
          <p:cNvSpPr/>
          <p:nvPr/>
        </p:nvSpPr>
        <p:spPr>
          <a:xfrm>
            <a:off x="4709160" y="3063240"/>
            <a:ext cx="4206240" cy="73152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4846320" y="3172968"/>
            <a:ext cx="39319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Accounting, Payroll &amp; Professional Services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4846320" y="3474720"/>
            <a:ext cx="3931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Economic Empowerment · Business Growth</a:t>
            </a:r>
            <a:endParaRPr lang="en-US" sz="1000" dirty="0"/>
          </a:p>
        </p:txBody>
      </p:sp>
      <p:sp>
        <p:nvSpPr>
          <p:cNvPr id="27" name="Text 25"/>
          <p:cNvSpPr/>
          <p:nvPr/>
        </p:nvSpPr>
        <p:spPr>
          <a:xfrm>
            <a:off x="4846320" y="3721608"/>
            <a:ext cx="3931920" cy="7498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Small business owners, entrepreneurs, and professional firms that serve Black communities find authentic alignment with a film about resilience, work ethic, and financial survival.</a:t>
            </a:r>
            <a:endParaRPr lang="en-US" sz="1050" dirty="0"/>
          </a:p>
        </p:txBody>
      </p:sp>
      <p:sp>
        <p:nvSpPr>
          <p:cNvPr id="28" name="Text 26"/>
          <p:cNvSpPr/>
          <p:nvPr/>
        </p:nvSpPr>
        <p:spPr>
          <a:xfrm>
            <a:off x="4846320" y="4544568"/>
            <a:ext cx="3931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8C73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Accounting firms · Payroll companies · Tax services · Law firms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2C1A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91440"/>
            <a:ext cx="8229600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kern="0" spc="400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SPONSORSHIP TIERS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57200" y="548640"/>
            <a:ext cx="8229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 Carpet World Premiere  ·  June 20, 2026  ·  The Match, Houston  ·  200+ Guests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2286000" y="777240"/>
            <a:ext cx="4572000" cy="4572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182880" y="896112"/>
            <a:ext cx="2788920" cy="324612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274320" y="969264"/>
            <a:ext cx="26060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kern="0" spc="200" dirty="0">
                <a:solidFill>
                  <a:srgbClr val="1A100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PRESENTING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274320" y="1289304"/>
            <a:ext cx="260604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1E3A2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Title Sponsor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457200" y="1554480"/>
            <a:ext cx="2240280" cy="365760"/>
          </a:xfrm>
          <a:prstGeom prst="rect">
            <a:avLst/>
          </a:prstGeom>
          <a:solidFill>
            <a:srgbClr val="2C1A0E"/>
          </a:solidFill>
          <a:ln w="12700">
            <a:solidFill>
              <a:srgbClr val="2C1A0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57200" y="1554480"/>
            <a:ext cx="2240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900" b="1" dirty="0">
                <a:solidFill>
                  <a:srgbClr val="F2E8D9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$5,000</a:t>
            </a:r>
            <a:endParaRPr lang="en-US" sz="1900" dirty="0"/>
          </a:p>
        </p:txBody>
      </p:sp>
      <p:sp>
        <p:nvSpPr>
          <p:cNvPr id="10" name="Shape 8"/>
          <p:cNvSpPr/>
          <p:nvPr/>
        </p:nvSpPr>
        <p:spPr>
          <a:xfrm>
            <a:off x="411480" y="1965960"/>
            <a:ext cx="2331720" cy="36576"/>
          </a:xfrm>
          <a:prstGeom prst="rect">
            <a:avLst/>
          </a:prstGeom>
          <a:solidFill>
            <a:srgbClr val="2C1A0E"/>
          </a:solidFill>
          <a:ln w="12700">
            <a:solidFill>
              <a:srgbClr val="2C1A0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292608" y="2048256"/>
            <a:ext cx="2569464" cy="2011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"Presented by [Brand]" in all materials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Logo on title card &amp; end credits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Co-branded press releases &amp; social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VIP premiere speaking opportunity (7 min or panel inclusion)</a:t>
            </a:r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VIP Premiere reserved seating for 8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Product placement scene integration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Exclusive BTS content for brand use</a:t>
            </a:r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Insert in VIP bags</a:t>
            </a:r>
          </a:p>
        </p:txBody>
      </p:sp>
      <p:sp>
        <p:nvSpPr>
          <p:cNvPr id="12" name="Shape 10"/>
          <p:cNvSpPr/>
          <p:nvPr/>
        </p:nvSpPr>
        <p:spPr>
          <a:xfrm>
            <a:off x="3172968" y="896112"/>
            <a:ext cx="2788920" cy="3246120"/>
          </a:xfrm>
          <a:prstGeom prst="rect">
            <a:avLst/>
          </a:prstGeom>
          <a:solidFill>
            <a:srgbClr val="1E3A28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3264408" y="969264"/>
            <a:ext cx="26060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kern="0" spc="200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EXECUTIVE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264408" y="1289304"/>
            <a:ext cx="260604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Co-Sponsor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3447288" y="1554480"/>
            <a:ext cx="2240280" cy="36576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3447288" y="1554480"/>
            <a:ext cx="2240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900" b="1" dirty="0">
                <a:solidFill>
                  <a:srgbClr val="1A100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$1,500</a:t>
            </a:r>
            <a:endParaRPr lang="en-US" sz="1900" dirty="0"/>
          </a:p>
        </p:txBody>
      </p:sp>
      <p:sp>
        <p:nvSpPr>
          <p:cNvPr id="17" name="Shape 15"/>
          <p:cNvSpPr/>
          <p:nvPr/>
        </p:nvSpPr>
        <p:spPr>
          <a:xfrm>
            <a:off x="3401568" y="1965960"/>
            <a:ext cx="2331720" cy="36576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3282696" y="2048256"/>
            <a:ext cx="2569464" cy="2011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Logo on film poster (if applicable)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Branded festival presence &amp; signage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dedicated social media features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Product placement integration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FontTx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VIP Premiere night reserved seating for 3</a:t>
            </a:r>
          </a:p>
          <a:p>
            <a:pPr marL="342900" indent="-342900">
              <a:spcAft>
                <a:spcPts val="400"/>
              </a:spcAft>
              <a:buSzPct val="100000"/>
              <a:buFontTx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Speaking Opportunity (5 min)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Inclusion in all press materials</a:t>
            </a:r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Insert in VIP bags</a:t>
            </a:r>
            <a:endParaRPr lang="en-US" sz="1000" dirty="0"/>
          </a:p>
        </p:txBody>
      </p:sp>
      <p:sp>
        <p:nvSpPr>
          <p:cNvPr id="19" name="Shape 17"/>
          <p:cNvSpPr/>
          <p:nvPr/>
        </p:nvSpPr>
        <p:spPr>
          <a:xfrm>
            <a:off x="6163056" y="896112"/>
            <a:ext cx="2788920" cy="3246120"/>
          </a:xfrm>
          <a:prstGeom prst="rect">
            <a:avLst/>
          </a:prstGeom>
          <a:solidFill>
            <a:srgbClr val="150E06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6254496" y="969264"/>
            <a:ext cx="260604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kern="0" spc="200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COMMUNITY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6254496" y="1289304"/>
            <a:ext cx="260604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Supporting Sponsor</a:t>
            </a:r>
            <a:endParaRPr lang="en-US" sz="1000" dirty="0"/>
          </a:p>
        </p:txBody>
      </p:sp>
      <p:sp>
        <p:nvSpPr>
          <p:cNvPr id="22" name="Shape 20"/>
          <p:cNvSpPr/>
          <p:nvPr/>
        </p:nvSpPr>
        <p:spPr>
          <a:xfrm>
            <a:off x="6437376" y="1554480"/>
            <a:ext cx="2240280" cy="365760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6437376" y="1554480"/>
            <a:ext cx="224028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900" b="1" dirty="0">
                <a:solidFill>
                  <a:srgbClr val="1A100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$500</a:t>
            </a:r>
            <a:endParaRPr lang="en-US" sz="1900" dirty="0"/>
          </a:p>
        </p:txBody>
      </p:sp>
      <p:sp>
        <p:nvSpPr>
          <p:cNvPr id="24" name="Shape 22"/>
          <p:cNvSpPr/>
          <p:nvPr/>
        </p:nvSpPr>
        <p:spPr>
          <a:xfrm>
            <a:off x="6391656" y="1965960"/>
            <a:ext cx="2331720" cy="36576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6272784" y="2048256"/>
            <a:ext cx="2569464" cy="2011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Logo placement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Social media brand mention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VIP Premiere night attendance for 2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Film screening rights (1 event)</a:t>
            </a:r>
            <a:endParaRPr lang="en-US" sz="1000" dirty="0"/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Speaking Opportunity (3 min)</a:t>
            </a:r>
          </a:p>
          <a:p>
            <a:pPr marL="342900" indent="-342900">
              <a:spcAft>
                <a:spcPts val="400"/>
              </a:spcAft>
              <a:buSzPct val="100000"/>
              <a:buChar char="•"/>
            </a:pPr>
            <a:r>
              <a:rPr lang="en-US" sz="1000" dirty="0">
                <a:solidFill>
                  <a:srgbClr val="F5EFE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Insert in VIP bags</a:t>
            </a:r>
          </a:p>
        </p:txBody>
      </p:sp>
      <p:sp>
        <p:nvSpPr>
          <p:cNvPr id="26" name="Shape 24"/>
          <p:cNvSpPr/>
          <p:nvPr/>
        </p:nvSpPr>
        <p:spPr>
          <a:xfrm>
            <a:off x="182880" y="4270248"/>
            <a:ext cx="4206240" cy="804672"/>
          </a:xfrm>
          <a:prstGeom prst="rect">
            <a:avLst/>
          </a:prstGeom>
          <a:solidFill>
            <a:srgbClr val="1E2E1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Shape 25"/>
          <p:cNvSpPr/>
          <p:nvPr/>
        </p:nvSpPr>
        <p:spPr>
          <a:xfrm>
            <a:off x="182880" y="4270248"/>
            <a:ext cx="4206240" cy="6400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292608" y="4361688"/>
            <a:ext cx="914400" cy="56692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292608" y="4361688"/>
            <a:ext cx="9144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A100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30" name="Text 28"/>
          <p:cNvSpPr/>
          <p:nvPr/>
        </p:nvSpPr>
        <p:spPr>
          <a:xfrm>
            <a:off x="1312164" y="4401078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FILM FRIEND</a:t>
            </a:r>
            <a:endParaRPr lang="en-US" sz="1300" dirty="0"/>
          </a:p>
        </p:txBody>
      </p:sp>
      <p:sp>
        <p:nvSpPr>
          <p:cNvPr id="31" name="Text 29"/>
          <p:cNvSpPr/>
          <p:nvPr/>
        </p:nvSpPr>
        <p:spPr>
          <a:xfrm>
            <a:off x="1325880" y="4654296"/>
            <a:ext cx="1371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Community Supporter</a:t>
            </a:r>
            <a:endParaRPr lang="en-US" sz="950" dirty="0"/>
          </a:p>
        </p:txBody>
      </p:sp>
      <p:sp>
        <p:nvSpPr>
          <p:cNvPr id="32" name="Text 30"/>
          <p:cNvSpPr/>
          <p:nvPr/>
        </p:nvSpPr>
        <p:spPr>
          <a:xfrm>
            <a:off x="2761957" y="4401078"/>
            <a:ext cx="150876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Name listed in premiere program  ·  Social media thank-you post  ·  1 VIP Admission premiere ticket  </a:t>
            </a:r>
            <a:endParaRPr lang="en-US" sz="850" dirty="0"/>
          </a:p>
        </p:txBody>
      </p:sp>
      <p:sp>
        <p:nvSpPr>
          <p:cNvPr id="33" name="Shape 31"/>
          <p:cNvSpPr/>
          <p:nvPr/>
        </p:nvSpPr>
        <p:spPr>
          <a:xfrm>
            <a:off x="4709160" y="4270248"/>
            <a:ext cx="4206240" cy="804672"/>
          </a:xfrm>
          <a:prstGeom prst="rect">
            <a:avLst/>
          </a:prstGeom>
          <a:solidFill>
            <a:srgbClr val="1A2A24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4709160" y="4270248"/>
            <a:ext cx="4206240" cy="6400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Shape 33"/>
          <p:cNvSpPr/>
          <p:nvPr/>
        </p:nvSpPr>
        <p:spPr>
          <a:xfrm>
            <a:off x="4818888" y="4361688"/>
            <a:ext cx="914400" cy="566928"/>
          </a:xfrm>
          <a:prstGeom prst="rect">
            <a:avLst/>
          </a:prstGeom>
          <a:solidFill>
            <a:srgbClr val="C8A96E"/>
          </a:solidFill>
          <a:ln w="12700">
            <a:solidFill>
              <a:srgbClr val="C8A96E"/>
            </a:solidFill>
            <a:prstDash val="solid"/>
          </a:ln>
          <a:effectLst>
            <a:outerShdw blurRad="101600" dist="38100" dir="8100000" algn="bl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4818888" y="4361688"/>
            <a:ext cx="9144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1A1008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37" name="Text 35"/>
          <p:cNvSpPr/>
          <p:nvPr/>
        </p:nvSpPr>
        <p:spPr>
          <a:xfrm>
            <a:off x="5852160" y="4361688"/>
            <a:ext cx="1371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C8A96E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PATRON</a:t>
            </a:r>
            <a:endParaRPr lang="en-US" sz="1300" dirty="0"/>
          </a:p>
        </p:txBody>
      </p:sp>
      <p:sp>
        <p:nvSpPr>
          <p:cNvPr id="38" name="Text 36"/>
          <p:cNvSpPr/>
          <p:nvPr/>
        </p:nvSpPr>
        <p:spPr>
          <a:xfrm>
            <a:off x="5852160" y="4654296"/>
            <a:ext cx="1371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DFC9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Individual Supporter</a:t>
            </a:r>
            <a:endParaRPr lang="en-US" sz="950" dirty="0"/>
          </a:p>
        </p:txBody>
      </p:sp>
      <p:sp>
        <p:nvSpPr>
          <p:cNvPr id="39" name="Text 37"/>
          <p:cNvSpPr/>
          <p:nvPr/>
        </p:nvSpPr>
        <p:spPr>
          <a:xfrm>
            <a:off x="7315200" y="4379976"/>
            <a:ext cx="1600200" cy="6720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850" dirty="0">
                <a:solidFill>
                  <a:srgbClr val="F2E8D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Name listed in premiere program ·  1 VIP Admission premiere ticket  · Digital certificate of support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1672</Words>
  <Application>Microsoft Office PowerPoint</Application>
  <PresentationFormat>On-screen Show (16:9)</PresentationFormat>
  <Paragraphs>218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Used To Be — Sponsor Deck</dc:title>
  <dc:subject>PptxGenJS Presentation</dc:subject>
  <dc:creator>PptxGenJS</dc:creator>
  <cp:lastModifiedBy>Shana Lewis</cp:lastModifiedBy>
  <cp:revision>2</cp:revision>
  <dcterms:created xsi:type="dcterms:W3CDTF">2026-04-20T23:10:58Z</dcterms:created>
  <dcterms:modified xsi:type="dcterms:W3CDTF">2026-04-20T23:59:49Z</dcterms:modified>
</cp:coreProperties>
</file>